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E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77240" y="2057400"/>
            <a:ext cx="2743200" cy="2743200"/>
          </a:xfrm>
          <a:prstGeom prst="ellipse">
            <a:avLst/>
          </a:prstGeom>
          <a:noFill/>
          <a:ln w="31750">
            <a:solidFill>
              <a:srgbClr val="D9A44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1832" y="2221992"/>
            <a:ext cx="2414016" cy="2414016"/>
          </a:xfrm>
          <a:prstGeom prst="ellipse">
            <a:avLst/>
          </a:prstGeom>
          <a:noFill/>
          <a:ln w="12700">
            <a:solidFill>
              <a:srgbClr val="128C8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2057400"/>
            <a:ext cx="2743200" cy="2743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9600" b="1">
                <a:solidFill>
                  <a:srgbClr val="D9A441"/>
                </a:solidFill>
                <a:latin typeface="Arial"/>
              </a:rPr>
              <a:t>6</a:t>
            </a:r>
          </a:p>
          <a:p>
            <a:pPr algn="ctr" rtl="1"/>
            <a:r>
              <a:rPr sz="2000">
                <a:solidFill>
                  <a:srgbClr val="C9DEDE"/>
                </a:solidFill>
                <a:latin typeface="Arial"/>
              </a:rPr>
              <a:t>المحور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23360" y="1417320"/>
            <a:ext cx="74368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600" b="1">
                <a:solidFill>
                  <a:srgbClr val="D9A441"/>
                </a:solidFill>
                <a:latin typeface="Arial"/>
              </a:rPr>
              <a:t>قياس الأثر وإعداد تقارير المانحين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23360" y="1965960"/>
            <a:ext cx="7436815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Arial"/>
              </a:rPr>
              <a:t>إعداد تقارير المانحين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23360" y="4526280"/>
            <a:ext cx="7436815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C9DEDE"/>
                </a:solidFill>
                <a:latin typeface="Arial"/>
              </a:rPr>
              <a:t>تقرير الأثر الجيد يجدّد ثقة المانح ويفتح باب التمويل القادم.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23360" y="6080760"/>
            <a:ext cx="74368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>
                <a:solidFill>
                  <a:srgbClr val="5C6E70"/>
                </a:solidFill>
                <a:latin typeface="Arial"/>
              </a:rPr>
              <a:t>أكاديمية إنساني  •  إدارة تنمية الموارد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02920"/>
            <a:ext cx="11002975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400" b="1">
                <a:solidFill>
                  <a:srgbClr val="0B6E6E"/>
                </a:solidFill>
                <a:latin typeface="Arial"/>
              </a:rPr>
              <a:t>محتويات هذا المحور</a:t>
            </a:r>
          </a:p>
        </p:txBody>
      </p:sp>
      <p:sp>
        <p:nvSpPr>
          <p:cNvPr id="4" name="Oval 3"/>
          <p:cNvSpPr/>
          <p:nvPr/>
        </p:nvSpPr>
        <p:spPr>
          <a:xfrm>
            <a:off x="11066983" y="1732788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066983" y="1732788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600200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ماذا يريد المانح أن يرى في التقرير؟</a:t>
            </a:r>
          </a:p>
        </p:txBody>
      </p:sp>
      <p:sp>
        <p:nvSpPr>
          <p:cNvPr id="7" name="Oval 6"/>
          <p:cNvSpPr/>
          <p:nvPr/>
        </p:nvSpPr>
        <p:spPr>
          <a:xfrm>
            <a:off x="11066983" y="2711196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066983" y="2711196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2578608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تقارير الأفراد مقابل المؤسسات</a:t>
            </a:r>
          </a:p>
        </p:txBody>
      </p:sp>
      <p:sp>
        <p:nvSpPr>
          <p:cNvPr id="10" name="Oval 9"/>
          <p:cNvSpPr/>
          <p:nvPr/>
        </p:nvSpPr>
        <p:spPr>
          <a:xfrm>
            <a:off x="11066983" y="3689604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066983" y="3689604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557016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عناصر تقرير الأثر الاحترافي</a:t>
            </a:r>
          </a:p>
        </p:txBody>
      </p:sp>
      <p:sp>
        <p:nvSpPr>
          <p:cNvPr id="13" name="Oval 12"/>
          <p:cNvSpPr/>
          <p:nvPr/>
        </p:nvSpPr>
        <p:spPr>
          <a:xfrm>
            <a:off x="11066983" y="4668012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066983" y="4668012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4535424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التقارير الدورية والنهائية</a:t>
            </a:r>
          </a:p>
        </p:txBody>
      </p:sp>
      <p:sp>
        <p:nvSpPr>
          <p:cNvPr id="16" name="Oval 15"/>
          <p:cNvSpPr/>
          <p:nvPr/>
        </p:nvSpPr>
        <p:spPr>
          <a:xfrm>
            <a:off x="11066983" y="5646420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1066983" y="5646420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360" y="5513832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عرض الإنجازات والتحديات والدروس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ماذا يريد المانح أن يرى في التقرير؟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ماذا تحقق مقابل ما مُوّل.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أدلة واضحة على الأثر لا وعود.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صدق حول التحديات والدروس المستفادة.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تقارير الأفراد مقابل المؤسسات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المتبرع الفرد: بساطة، قصة، صورة، وشكر.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المانح المؤسسي: تفصيل، مؤشرات، والتزام بالشكل المطلوب.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لكل جمهور لغته ومستوى تفصيله.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عناصر تقرير الأثر الاحترافي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ملخص تنفيذي، نتائج بالأرقام، قصة، وملخص مالي.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بصريات واضحة وهوية متّسقة.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ربط النتائج بأهداف المشروع.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التقارير الدورية والنهائية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الدورية تطمئن المانح وتبني العلاقة أثناء التنفيذ.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النهائية تثبت تحقيق الأهداف وتمهّد للتمويل القادم.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الالتزام بالمواعيد جزء من المصداقية.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عرض الإنجازات والتحديات والدروس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الإنجاز يُعرض بدليل لا بادّعاء.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التحدّي يُعرض مع كيفية معالجته.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الدروس تُظهر مؤسسة تتعلّم وتتطوّر.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02920"/>
            <a:ext cx="11002975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400" b="1">
                <a:solidFill>
                  <a:srgbClr val="0B6E6E"/>
                </a:solidFill>
                <a:latin typeface="Arial"/>
              </a:rPr>
              <a:t>التطبيق العملي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1234440"/>
            <a:ext cx="1100297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5C6E70"/>
                </a:solidFill>
                <a:latin typeface="Arial"/>
              </a:rPr>
              <a:t>مخرَج تطبيقي تخرج به الجمعية من هذا المحور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2148840"/>
            <a:ext cx="11002975" cy="1417320"/>
          </a:xfrm>
          <a:prstGeom prst="roundRect">
            <a:avLst>
              <a:gd name="adj" fmla="val 8000"/>
            </a:avLst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9722815" y="2404872"/>
            <a:ext cx="1554480" cy="457200"/>
          </a:xfrm>
          <a:prstGeom prst="roundRect">
            <a:avLst>
              <a:gd name="adj" fmla="val 50000"/>
            </a:avLst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 rtl="1"/>
            <a:r>
              <a:rPr sz="1300" b="1">
                <a:solidFill>
                  <a:srgbClr val="0F2E33"/>
                </a:solidFill>
                <a:latin typeface="Arial"/>
              </a:rPr>
              <a:t>تمرين تطبيقي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926080"/>
            <a:ext cx="1027145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2100" b="1">
                <a:solidFill>
                  <a:srgbClr val="182A2D"/>
                </a:solidFill>
                <a:latin typeface="Arial"/>
              </a:rPr>
              <a:t>إعداد تقرير أثر موجّه لمتبرع فرد.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3886200"/>
            <a:ext cx="11002975" cy="1417320"/>
          </a:xfrm>
          <a:prstGeom prst="roundRect">
            <a:avLst>
              <a:gd name="adj" fmla="val 8000"/>
            </a:avLst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9722815" y="4142232"/>
            <a:ext cx="1554480" cy="457200"/>
          </a:xfrm>
          <a:prstGeom prst="roundRect">
            <a:avLst>
              <a:gd name="adj" fmla="val 50000"/>
            </a:avLst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 rtl="1"/>
            <a:r>
              <a:rPr sz="1300" b="1">
                <a:solidFill>
                  <a:srgbClr val="0F2E33"/>
                </a:solidFill>
                <a:latin typeface="Arial"/>
              </a:rPr>
              <a:t>تمرين تطبيقي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0120" y="4663440"/>
            <a:ext cx="1027145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2100" b="1">
                <a:solidFill>
                  <a:srgbClr val="182A2D"/>
                </a:solidFill>
                <a:latin typeface="Arial"/>
              </a:rPr>
              <a:t>إعداد تقرير أثر موجّه لجهة مانحة مؤسسية.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E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48640"/>
            <a:ext cx="11002975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400" b="1">
                <a:solidFill>
                  <a:srgbClr val="D9A441"/>
                </a:solidFill>
                <a:latin typeface="Arial"/>
              </a:rPr>
              <a:t>خلاصة المحور</a:t>
            </a:r>
          </a:p>
        </p:txBody>
      </p:sp>
      <p:sp>
        <p:nvSpPr>
          <p:cNvPr id="4" name="Oval 3"/>
          <p:cNvSpPr/>
          <p:nvPr/>
        </p:nvSpPr>
        <p:spPr>
          <a:xfrm>
            <a:off x="11140135" y="1851660"/>
            <a:ext cx="457200" cy="457200"/>
          </a:xfrm>
          <a:prstGeom prst="ellipse">
            <a:avLst/>
          </a:prstGeom>
          <a:solidFill>
            <a:srgbClr val="128C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140135" y="1851660"/>
            <a:ext cx="457200" cy="457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691640"/>
            <a:ext cx="10180015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0">
                <a:solidFill>
                  <a:srgbClr val="FFFFFF"/>
                </a:solidFill>
                <a:latin typeface="Arial"/>
              </a:rPr>
              <a:t>التقرير يثبت ما تحقق مقابل ما مُوّل، بدليل لا وعد.</a:t>
            </a:r>
          </a:p>
        </p:txBody>
      </p:sp>
      <p:sp>
        <p:nvSpPr>
          <p:cNvPr id="7" name="Oval 6"/>
          <p:cNvSpPr/>
          <p:nvPr/>
        </p:nvSpPr>
        <p:spPr>
          <a:xfrm>
            <a:off x="11140135" y="2830068"/>
            <a:ext cx="457200" cy="457200"/>
          </a:xfrm>
          <a:prstGeom prst="ellipse">
            <a:avLst/>
          </a:prstGeom>
          <a:solidFill>
            <a:srgbClr val="128C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140135" y="2830068"/>
            <a:ext cx="457200" cy="457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2670048"/>
            <a:ext cx="10180015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0">
                <a:solidFill>
                  <a:srgbClr val="FFFFFF"/>
                </a:solidFill>
                <a:latin typeface="Arial"/>
              </a:rPr>
              <a:t>لكل جمهور (فرد/مؤسسة) لغة ومستوى تفصيل مختلف.</a:t>
            </a:r>
          </a:p>
        </p:txBody>
      </p:sp>
      <p:sp>
        <p:nvSpPr>
          <p:cNvPr id="10" name="Oval 9"/>
          <p:cNvSpPr/>
          <p:nvPr/>
        </p:nvSpPr>
        <p:spPr>
          <a:xfrm>
            <a:off x="11140135" y="3808476"/>
            <a:ext cx="457200" cy="457200"/>
          </a:xfrm>
          <a:prstGeom prst="ellipse">
            <a:avLst/>
          </a:prstGeom>
          <a:solidFill>
            <a:srgbClr val="128C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140135" y="3808476"/>
            <a:ext cx="457200" cy="457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648456"/>
            <a:ext cx="10180015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0">
                <a:solidFill>
                  <a:srgbClr val="FFFFFF"/>
                </a:solidFill>
                <a:latin typeface="Arial"/>
              </a:rPr>
              <a:t>عرض التحديات والدروس بصدق يبني الثقة للتمويل القادم.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4855464"/>
            <a:ext cx="11002975" cy="1499615"/>
          </a:xfrm>
          <a:prstGeom prst="roundRect">
            <a:avLst>
              <a:gd name="adj" fmla="val 8000"/>
            </a:avLst>
          </a:prstGeom>
          <a:solidFill>
            <a:srgbClr val="13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05840" y="5084064"/>
            <a:ext cx="101800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D9A441"/>
                </a:solidFill>
                <a:latin typeface="Arial"/>
              </a:rPr>
              <a:t>سؤال للنقاش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5840" y="5513832"/>
            <a:ext cx="10180015" cy="63093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2000" b="1">
                <a:solidFill>
                  <a:srgbClr val="FFFFFF"/>
                </a:solidFill>
                <a:latin typeface="Arial"/>
              </a:rPr>
              <a:t>هل تقارير جمعيتك الحالية تجدّد ثقة المانح أم مجرد التزام شكلي؟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