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" y="2057400"/>
            <a:ext cx="2743200" cy="2743200"/>
          </a:xfrm>
          <a:prstGeom prst="ellipse">
            <a:avLst/>
          </a:prstGeom>
          <a:noFill/>
          <a:ln w="31750">
            <a:solidFill>
              <a:srgbClr val="D9A4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1832" y="2221992"/>
            <a:ext cx="2414016" cy="2414016"/>
          </a:xfrm>
          <a:prstGeom prst="ellipse">
            <a:avLst/>
          </a:prstGeom>
          <a:noFill/>
          <a:ln w="12700">
            <a:solidFill>
              <a:srgbClr val="128C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743200" cy="2743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9600" b="1">
                <a:solidFill>
                  <a:srgbClr val="D9A441"/>
                </a:solidFill>
                <a:latin typeface="Arial"/>
              </a:rPr>
              <a:t>5</a:t>
            </a:r>
          </a:p>
          <a:p>
            <a:pPr algn="ctr" rtl="1"/>
            <a:r>
              <a:rPr sz="2000">
                <a:solidFill>
                  <a:srgbClr val="C9DEDE"/>
                </a:solidFill>
                <a:latin typeface="Arial"/>
              </a:rPr>
              <a:t>المحور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417320"/>
            <a:ext cx="74368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D9A441"/>
                </a:solidFill>
                <a:latin typeface="Arial"/>
              </a:rPr>
              <a:t>قياس الأثر وإعداد تقارير المانحين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965960"/>
            <a:ext cx="7436815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سرد القصة بالأرقام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526280"/>
            <a:ext cx="74368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C9DEDE"/>
                </a:solidFill>
                <a:latin typeface="Arial"/>
              </a:rPr>
              <a:t>الرقم يُثبت، والقصة تُقنع — والدمج بينهما يحرّك المانح.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6080760"/>
            <a:ext cx="74368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5C6E70"/>
                </a:solidFill>
                <a:latin typeface="Arial"/>
              </a:rPr>
              <a:t>أكاديمية إنساني  •  إدارة تنمية الموارد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محتويات هذا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066983" y="1732788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066983" y="1732788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00200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تحويل البيانات إلى رسائل مؤثرة</a:t>
            </a:r>
          </a:p>
        </p:txBody>
      </p:sp>
      <p:sp>
        <p:nvSpPr>
          <p:cNvPr id="7" name="Oval 6"/>
          <p:cNvSpPr/>
          <p:nvPr/>
        </p:nvSpPr>
        <p:spPr>
          <a:xfrm>
            <a:off x="11066983" y="2711196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66983" y="2711196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578608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الجمع بين الأدلة والشهادات الإنسانية</a:t>
            </a:r>
          </a:p>
        </p:txBody>
      </p:sp>
      <p:sp>
        <p:nvSpPr>
          <p:cNvPr id="10" name="Oval 9"/>
          <p:cNvSpPr/>
          <p:nvPr/>
        </p:nvSpPr>
        <p:spPr>
          <a:xfrm>
            <a:off x="11066983" y="3689604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6983" y="3689604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57016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بناء قصة أثر مقنعة للمتبرعين</a:t>
            </a:r>
          </a:p>
        </p:txBody>
      </p:sp>
      <p:sp>
        <p:nvSpPr>
          <p:cNvPr id="13" name="Oval 12"/>
          <p:cNvSpPr/>
          <p:nvPr/>
        </p:nvSpPr>
        <p:spPr>
          <a:xfrm>
            <a:off x="11066983" y="4668012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6983" y="4668012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35424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الرسوم البيانية والمؤشرات البصرية</a:t>
            </a:r>
          </a:p>
        </p:txBody>
      </p:sp>
      <p:sp>
        <p:nvSpPr>
          <p:cNvPr id="16" name="Oval 15"/>
          <p:cNvSpPr/>
          <p:nvPr/>
        </p:nvSpPr>
        <p:spPr>
          <a:xfrm>
            <a:off x="11066983" y="5646420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066983" y="5646420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513832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تجنّب المبالغة وسوء العرض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تحويل البيانات إلى رسائل مؤثرة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ابدأ من رسالة واحدة واضحة.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اختر الأرقام التي تخدمها لا كل الأرقام.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اربط الرقم بمعناه الإنساني.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الجمع بين الأدلة والشهادات الإنسانية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الرقم يعطي المصداقية، والشهادة تعطي المعنى.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قصة مستفيد واحدة تجسّد الإحصائية.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التوازن يمنع الجفاف والمبالغة معًا.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بناء قصة أثر مقنعة للمتبرعين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بنية: تحدٍّ ← تدخّل ← تغيّر ← دليل.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المستفيد بطل القصة لا الجمعية.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اربط أثر القصة بتبرّع الداعم تحديدًا.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الرسوم البيانية والمؤشرات البصرية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الرسم المناسب للبيانات المناسبة.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البساطة والوضوح قبل الجمال.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رقم واحد كبير أقوى من جدول مزدحم.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تجنّب المبالغة وسوء العرض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لا تنسب للمشروع أثرًا لم يحققه.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اعرض التحديات بصدق — يبني الثقة.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الدقة أهم من الإبهار.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التطبيق العملي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1100297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5C6E70"/>
                </a:solidFill>
                <a:latin typeface="Arial"/>
              </a:rPr>
              <a:t>مخرَج تطبيقي تخرج به الجمعية من هذا المحور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4884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722815" y="240487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إعداد قصة أثر حقيقية مستندة إلى بيانات مشروع فعلي.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4864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D9A441"/>
                </a:solidFill>
                <a:latin typeface="Arial"/>
              </a:rPr>
              <a:t>خلاصة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140135" y="1851660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40135" y="185166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91640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ابدأ برسالة واحدة، ودَع الأرقام تخدمها.</a:t>
            </a:r>
          </a:p>
        </p:txBody>
      </p:sp>
      <p:sp>
        <p:nvSpPr>
          <p:cNvPr id="7" name="Oval 6"/>
          <p:cNvSpPr/>
          <p:nvPr/>
        </p:nvSpPr>
        <p:spPr>
          <a:xfrm>
            <a:off x="11140135" y="2830068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40135" y="2830068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70048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ادمج الدليل الكمي بالشهادة الإنسانية.</a:t>
            </a:r>
          </a:p>
        </p:txBody>
      </p:sp>
      <p:sp>
        <p:nvSpPr>
          <p:cNvPr id="10" name="Oval 9"/>
          <p:cNvSpPr/>
          <p:nvPr/>
        </p:nvSpPr>
        <p:spPr>
          <a:xfrm>
            <a:off x="11140135" y="3808476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40135" y="3808476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8456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الصدق في عرض النتائج يبني الثقة لا يضعفها.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855464"/>
            <a:ext cx="11002975" cy="1499615"/>
          </a:xfrm>
          <a:prstGeom prst="roundRect">
            <a:avLst>
              <a:gd name="adj" fmla="val 8000"/>
            </a:avLst>
          </a:prstGeom>
          <a:solidFill>
            <a:srgbClr val="13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5084064"/>
            <a:ext cx="101800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9A441"/>
                </a:solidFill>
                <a:latin typeface="Arial"/>
              </a:rPr>
              <a:t>سؤال للنقاش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513832"/>
            <a:ext cx="10180015" cy="6309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ما القصة الأقوى التي يمكن لجمعيتك سردها بالأرقام الآن؟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