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E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777240" y="2057400"/>
            <a:ext cx="2743200" cy="2743200"/>
          </a:xfrm>
          <a:prstGeom prst="ellipse">
            <a:avLst/>
          </a:prstGeom>
          <a:noFill/>
          <a:ln w="31750">
            <a:solidFill>
              <a:srgbClr val="D9A44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941832" y="2221992"/>
            <a:ext cx="2414016" cy="2414016"/>
          </a:xfrm>
          <a:prstGeom prst="ellipse">
            <a:avLst/>
          </a:prstGeom>
          <a:noFill/>
          <a:ln w="12700">
            <a:solidFill>
              <a:srgbClr val="128C8C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777240" y="2057400"/>
            <a:ext cx="2743200" cy="2743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9600" b="1">
                <a:solidFill>
                  <a:srgbClr val="D9A441"/>
                </a:solidFill>
                <a:latin typeface="Arial"/>
              </a:rPr>
              <a:t>4</a:t>
            </a:r>
          </a:p>
          <a:p>
            <a:pPr algn="ctr" rtl="1"/>
            <a:r>
              <a:rPr sz="2000">
                <a:solidFill>
                  <a:srgbClr val="C9DEDE"/>
                </a:solidFill>
                <a:latin typeface="Arial"/>
              </a:rPr>
              <a:t>المحور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023360" y="1417320"/>
            <a:ext cx="743681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600" b="1">
                <a:solidFill>
                  <a:srgbClr val="D9A441"/>
                </a:solidFill>
                <a:latin typeface="Arial"/>
              </a:rPr>
              <a:t>قياس الأثر وإعداد تقارير المانحين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23360" y="1965960"/>
            <a:ext cx="7436815" cy="237744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5000"/>
              </a:lnSpc>
              <a:spcBef>
                <a:spcPts val="0"/>
              </a:spcBef>
              <a:spcAft>
                <a:spcPts val="400"/>
              </a:spcAft>
            </a:pPr>
            <a:r>
              <a:rPr sz="4000" b="1">
                <a:solidFill>
                  <a:srgbClr val="FFFFFF"/>
                </a:solidFill>
                <a:latin typeface="Arial"/>
              </a:rPr>
              <a:t>جمع البيانات وتحليلها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023360" y="4526280"/>
            <a:ext cx="7436815" cy="10972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2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C9DEDE"/>
                </a:solidFill>
                <a:latin typeface="Arial"/>
              </a:rPr>
              <a:t>بيانات موثوقة هي الفرق بين قصة أثر مقنعة وادّعاء بلا دليل.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23360" y="6080760"/>
            <a:ext cx="74368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300" b="0">
                <a:solidFill>
                  <a:srgbClr val="5C6E70"/>
                </a:solidFill>
                <a:latin typeface="Arial"/>
              </a:rPr>
              <a:t>أكاديمية إنساني  •  إدارة تنمية الموارد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1100297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0B6E6E"/>
                </a:solidFill>
                <a:latin typeface="Arial"/>
              </a:rPr>
              <a:t>محتويات هذا المحور</a:t>
            </a:r>
          </a:p>
        </p:txBody>
      </p:sp>
      <p:sp>
        <p:nvSpPr>
          <p:cNvPr id="4" name="Oval 3"/>
          <p:cNvSpPr/>
          <p:nvPr/>
        </p:nvSpPr>
        <p:spPr>
          <a:xfrm>
            <a:off x="11066983" y="1732788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066983" y="1732788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600200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مصادر البيانات المختلفة</a:t>
            </a:r>
          </a:p>
        </p:txBody>
      </p:sp>
      <p:sp>
        <p:nvSpPr>
          <p:cNvPr id="7" name="Oval 6"/>
          <p:cNvSpPr/>
          <p:nvPr/>
        </p:nvSpPr>
        <p:spPr>
          <a:xfrm>
            <a:off x="11066983" y="2711196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066983" y="2711196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578608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الاستبيانات والمقابلات والملاحظات</a:t>
            </a:r>
          </a:p>
        </p:txBody>
      </p:sp>
      <p:sp>
        <p:nvSpPr>
          <p:cNvPr id="10" name="Oval 9"/>
          <p:cNvSpPr/>
          <p:nvPr/>
        </p:nvSpPr>
        <p:spPr>
          <a:xfrm>
            <a:off x="11066983" y="3689604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066983" y="3689604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557016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أدوات جمع بيانات منخفضة التكلفة</a:t>
            </a:r>
          </a:p>
        </p:txBody>
      </p:sp>
      <p:sp>
        <p:nvSpPr>
          <p:cNvPr id="13" name="Oval 12"/>
          <p:cNvSpPr/>
          <p:nvPr/>
        </p:nvSpPr>
        <p:spPr>
          <a:xfrm>
            <a:off x="11066983" y="4668012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1066983" y="4668012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94360" y="4535424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ضمان جودة البيانات</a:t>
            </a:r>
          </a:p>
        </p:txBody>
      </p:sp>
      <p:sp>
        <p:nvSpPr>
          <p:cNvPr id="16" name="Oval 15"/>
          <p:cNvSpPr/>
          <p:nvPr/>
        </p:nvSpPr>
        <p:spPr>
          <a:xfrm>
            <a:off x="11066983" y="5646420"/>
            <a:ext cx="530352" cy="530352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11066983" y="5646420"/>
            <a:ext cx="530352" cy="530352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1900" b="1">
                <a:solidFill>
                  <a:srgbClr val="FFFFFF"/>
                </a:solidFill>
                <a:latin typeface="Arial"/>
              </a:rPr>
              <a:t>5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94360" y="5513832"/>
            <a:ext cx="10088575" cy="795528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182A2D"/>
                </a:solidFill>
                <a:latin typeface="Arial"/>
              </a:rPr>
              <a:t>أساسيات التحليل وعرض النتائج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مصادر البيانات المختلفة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بيانات أولية تجمعها بنفسك.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بيانات ثانوية من سجلات وجهات أخرى.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اختيار المصدر بحسب المؤشر والتكلفة.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الاستبيانات والمقابلات والملاحظات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الاستبيان لجمع كمي واسع.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المقابلة لفهم نوعي عميق.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الملاحظة لرصد السلوك الفعلي.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أدوات جمع بيانات منخفضة التكلفة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نماذج جوجل والهواتف والتطبيقات المجانية.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الاستفادة من بيانات تجمعها أصلًا.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البساطة تضمن الاستمرارية.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4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ضمان جودة البيانات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الدقة والاكتمال والاتساق.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تدريب جامعي البيانات وتوحيد النماذج.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التحقق ومراجعة العينات.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10728655" y="457200"/>
            <a:ext cx="868680" cy="868680"/>
          </a:xfrm>
          <a:prstGeom prst="ellipse">
            <a:avLst/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0728655" y="457200"/>
            <a:ext cx="868680" cy="86868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3000" b="1">
                <a:solidFill>
                  <a:srgbClr val="0F2E33"/>
                </a:solidFill>
                <a:latin typeface="Arial"/>
              </a:rPr>
              <a:t>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94360" y="502920"/>
            <a:ext cx="9814255" cy="9144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000" b="1">
                <a:solidFill>
                  <a:srgbClr val="0B6E6E"/>
                </a:solidFill>
                <a:latin typeface="Arial"/>
              </a:rPr>
              <a:t>أساسيات التحليل وعرض النتائج</a:t>
            </a:r>
          </a:p>
        </p:txBody>
      </p:sp>
      <p:sp>
        <p:nvSpPr>
          <p:cNvPr id="6" name="Oval 5"/>
          <p:cNvSpPr/>
          <p:nvPr/>
        </p:nvSpPr>
        <p:spPr>
          <a:xfrm>
            <a:off x="11140135" y="2148839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11281867" y="2290571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594360" y="1874519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تنظيم البيانات قبل تحليلها.</a:t>
            </a:r>
          </a:p>
        </p:txBody>
      </p:sp>
      <p:sp>
        <p:nvSpPr>
          <p:cNvPr id="9" name="Oval 8"/>
          <p:cNvSpPr/>
          <p:nvPr/>
        </p:nvSpPr>
        <p:spPr>
          <a:xfrm>
            <a:off x="11140135" y="3355848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1281867" y="3497579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94360" y="3081528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حساب النسب والمتوسطات والاتجاهات.</a:t>
            </a:r>
          </a:p>
        </p:txBody>
      </p:sp>
      <p:sp>
        <p:nvSpPr>
          <p:cNvPr id="12" name="Oval 11"/>
          <p:cNvSpPr/>
          <p:nvPr/>
        </p:nvSpPr>
        <p:spPr>
          <a:xfrm>
            <a:off x="11140135" y="4562855"/>
            <a:ext cx="457200" cy="457200"/>
          </a:xfrm>
          <a:prstGeom prst="ellipse">
            <a:avLst/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11281867" y="4704588"/>
            <a:ext cx="173736" cy="173736"/>
          </a:xfrm>
          <a:prstGeom prst="ellipse">
            <a:avLst/>
          </a:prstGeom>
          <a:solidFill>
            <a:srgbClr val="0B6E6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594360" y="4288536"/>
            <a:ext cx="10180015" cy="10058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2000"/>
              </a:lnSpc>
              <a:spcBef>
                <a:spcPts val="0"/>
              </a:spcBef>
              <a:spcAft>
                <a:spcPts val="400"/>
              </a:spcAft>
            </a:pPr>
            <a:r>
              <a:rPr sz="1700" b="0">
                <a:solidFill>
                  <a:srgbClr val="182A2D"/>
                </a:solidFill>
                <a:latin typeface="Arial"/>
              </a:rPr>
              <a:t>عرض بسيط وواضح يخدم الرسالة.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02920"/>
            <a:ext cx="1100297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0B6E6E"/>
                </a:solidFill>
                <a:latin typeface="Arial"/>
              </a:rPr>
              <a:t>التطبيق العملي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94360" y="1234440"/>
            <a:ext cx="11002975" cy="4572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800" b="0">
                <a:solidFill>
                  <a:srgbClr val="5C6E70"/>
                </a:solidFill>
                <a:latin typeface="Arial"/>
              </a:rPr>
              <a:t>مخرَج تطبيقي تخرج به الجمعية من هذا المحور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594360" y="2148840"/>
            <a:ext cx="11002975" cy="1417320"/>
          </a:xfrm>
          <a:prstGeom prst="roundRect">
            <a:avLst>
              <a:gd name="adj" fmla="val 8000"/>
            </a:avLst>
          </a:prstGeom>
          <a:solidFill>
            <a:srgbClr val="ECF4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Rounded Rectangle 5"/>
          <p:cNvSpPr/>
          <p:nvPr/>
        </p:nvSpPr>
        <p:spPr>
          <a:xfrm>
            <a:off x="9722815" y="2404872"/>
            <a:ext cx="1554480" cy="457200"/>
          </a:xfrm>
          <a:prstGeom prst="roundRect">
            <a:avLst>
              <a:gd name="adj" fmla="val 50000"/>
            </a:avLst>
          </a:prstGeom>
          <a:solidFill>
            <a:srgbClr val="D9A44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none" lIns="0" rIns="0" tIns="0" bIns="0"/>
          <a:lstStyle/>
          <a:p>
            <a:pPr algn="ctr" rtl="1"/>
            <a:r>
              <a:rPr sz="1300" b="1">
                <a:solidFill>
                  <a:srgbClr val="0F2E33"/>
                </a:solidFill>
                <a:latin typeface="Arial"/>
              </a:rPr>
              <a:t>تمرين تطبيقي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960120" y="2926080"/>
            <a:ext cx="10271455" cy="45720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2100" b="1">
                <a:solidFill>
                  <a:srgbClr val="182A2D"/>
                </a:solidFill>
                <a:latin typeface="Arial"/>
              </a:rPr>
              <a:t>تصميم نموذج جمع بيانات مرتبط بمؤشرات أحد برامجك.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F2E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94360" y="548640"/>
            <a:ext cx="11002975" cy="73152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3400" b="1">
                <a:solidFill>
                  <a:srgbClr val="D9A441"/>
                </a:solidFill>
                <a:latin typeface="Arial"/>
              </a:rPr>
              <a:t>خلاصة المحور</a:t>
            </a:r>
          </a:p>
        </p:txBody>
      </p:sp>
      <p:sp>
        <p:nvSpPr>
          <p:cNvPr id="4" name="Oval 3"/>
          <p:cNvSpPr/>
          <p:nvPr/>
        </p:nvSpPr>
        <p:spPr>
          <a:xfrm>
            <a:off x="11140135" y="1851660"/>
            <a:ext cx="457200" cy="457200"/>
          </a:xfrm>
          <a:prstGeom prst="ellipse">
            <a:avLst/>
          </a:prstGeom>
          <a:solidFill>
            <a:srgbClr val="128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1140135" y="1851660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691640"/>
            <a:ext cx="10180015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0">
                <a:solidFill>
                  <a:srgbClr val="FFFFFF"/>
                </a:solidFill>
                <a:latin typeface="Arial"/>
              </a:rPr>
              <a:t>اختر مصدر وأداة البيانات بحسب المؤشر والتكلفة.</a:t>
            </a:r>
          </a:p>
        </p:txBody>
      </p:sp>
      <p:sp>
        <p:nvSpPr>
          <p:cNvPr id="7" name="Oval 6"/>
          <p:cNvSpPr/>
          <p:nvPr/>
        </p:nvSpPr>
        <p:spPr>
          <a:xfrm>
            <a:off x="11140135" y="2830068"/>
            <a:ext cx="457200" cy="457200"/>
          </a:xfrm>
          <a:prstGeom prst="ellipse">
            <a:avLst/>
          </a:prstGeom>
          <a:solidFill>
            <a:srgbClr val="128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11140135" y="2830068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94360" y="2670048"/>
            <a:ext cx="10180015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0">
                <a:solidFill>
                  <a:srgbClr val="FFFFFF"/>
                </a:solidFill>
                <a:latin typeface="Arial"/>
              </a:rPr>
              <a:t>جودة البيانات تبدأ من التصميم والتدريب.</a:t>
            </a:r>
          </a:p>
        </p:txBody>
      </p:sp>
      <p:sp>
        <p:nvSpPr>
          <p:cNvPr id="10" name="Oval 9"/>
          <p:cNvSpPr/>
          <p:nvPr/>
        </p:nvSpPr>
        <p:spPr>
          <a:xfrm>
            <a:off x="11140135" y="3808476"/>
            <a:ext cx="457200" cy="457200"/>
          </a:xfrm>
          <a:prstGeom prst="ellipse">
            <a:avLst/>
          </a:prstGeom>
          <a:solidFill>
            <a:srgbClr val="128C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11140135" y="3808476"/>
            <a:ext cx="457200" cy="457200"/>
          </a:xfrm>
          <a:prstGeom prst="rect">
            <a:avLst/>
          </a:prstGeom>
          <a:noFill/>
        </p:spPr>
        <p:txBody>
          <a:bodyPr wrap="none" anchor="ctr" lIns="0" rIns="0" tIns="0" bIns="0">
            <a:spAutoFit/>
          </a:bodyPr>
          <a:lstStyle/>
          <a:p>
            <a:pPr algn="ctr"/>
            <a:r>
              <a:rPr sz="2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94360" y="3648456"/>
            <a:ext cx="10180015" cy="77724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r" rtl="1">
              <a:lnSpc>
                <a:spcPct val="110000"/>
              </a:lnSpc>
              <a:spcBef>
                <a:spcPts val="0"/>
              </a:spcBef>
              <a:spcAft>
                <a:spcPts val="400"/>
              </a:spcAft>
            </a:pPr>
            <a:r>
              <a:rPr sz="1900" b="0">
                <a:solidFill>
                  <a:srgbClr val="FFFFFF"/>
                </a:solidFill>
                <a:latin typeface="Arial"/>
              </a:rPr>
              <a:t>التحليل البسيط الواضح أقوى من التعقيد.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4855464"/>
            <a:ext cx="11002975" cy="1499615"/>
          </a:xfrm>
          <a:prstGeom prst="roundRect">
            <a:avLst>
              <a:gd name="adj" fmla="val 8000"/>
            </a:avLst>
          </a:prstGeom>
          <a:solidFill>
            <a:srgbClr val="133B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005840" y="5084064"/>
            <a:ext cx="10180015" cy="36576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</a:pPr>
            <a:r>
              <a:rPr sz="1500" b="1">
                <a:solidFill>
                  <a:srgbClr val="D9A441"/>
                </a:solidFill>
                <a:latin typeface="Arial"/>
              </a:rPr>
              <a:t>سؤال للنقاش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5840" y="5513832"/>
            <a:ext cx="10180015" cy="630935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r" rtl="1">
              <a:lnSpc>
                <a:spcPct val="115000"/>
              </a:lnSpc>
              <a:spcBef>
                <a:spcPts val="0"/>
              </a:spcBef>
              <a:spcAft>
                <a:spcPts val="400"/>
              </a:spcAft>
            </a:pPr>
            <a:r>
              <a:rPr sz="2000" b="1">
                <a:solidFill>
                  <a:srgbClr val="FFFFFF"/>
                </a:solidFill>
                <a:latin typeface="Arial"/>
              </a:rPr>
              <a:t>كيف تجمع جمعيتك بياناتها اليوم، وما أكبر ثغرة في جودتها؟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