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77240" y="2057400"/>
            <a:ext cx="2743200" cy="2743200"/>
          </a:xfrm>
          <a:prstGeom prst="ellipse">
            <a:avLst/>
          </a:prstGeom>
          <a:noFill/>
          <a:ln w="31750">
            <a:solidFill>
              <a:srgbClr val="D9A4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1832" y="2221992"/>
            <a:ext cx="2414016" cy="2414016"/>
          </a:xfrm>
          <a:prstGeom prst="ellipse">
            <a:avLst/>
          </a:prstGeom>
          <a:noFill/>
          <a:ln w="12700">
            <a:solidFill>
              <a:srgbClr val="128C8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057400"/>
            <a:ext cx="2743200" cy="2743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9600" b="1">
                <a:solidFill>
                  <a:srgbClr val="D9A441"/>
                </a:solidFill>
                <a:latin typeface="Arial"/>
              </a:rPr>
              <a:t>2</a:t>
            </a:r>
          </a:p>
          <a:p>
            <a:pPr algn="ctr" rtl="1"/>
            <a:r>
              <a:rPr sz="2000">
                <a:solidFill>
                  <a:srgbClr val="C9DEDE"/>
                </a:solidFill>
                <a:latin typeface="Arial"/>
              </a:rPr>
              <a:t>المحور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3360" y="1417320"/>
            <a:ext cx="74368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D9A441"/>
                </a:solidFill>
                <a:latin typeface="Arial"/>
              </a:rPr>
              <a:t>قياس الأثر وإعداد تقارير المانحين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3360" y="1965960"/>
            <a:ext cx="7436815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تصميم الإطار المنطقي (Logframe)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3360" y="4526280"/>
            <a:ext cx="7436815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C9DEDE"/>
                </a:solidFill>
                <a:latin typeface="Arial"/>
              </a:rPr>
              <a:t>الإطار المنطقي يحوّل النوايا الحسنة إلى خطة قابلة للقياس والتمويل.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60" y="6080760"/>
            <a:ext cx="74368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5C6E70"/>
                </a:solidFill>
                <a:latin typeface="Arial"/>
              </a:rPr>
              <a:t>أكاديمية إنساني  •  إدارة تنمية الموارد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محتويات هذا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066983" y="1732788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066983" y="1732788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00200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مفهوم الإطار المنطقي واستخداماته</a:t>
            </a:r>
          </a:p>
        </p:txBody>
      </p:sp>
      <p:sp>
        <p:nvSpPr>
          <p:cNvPr id="7" name="Oval 6"/>
          <p:cNvSpPr/>
          <p:nvPr/>
        </p:nvSpPr>
        <p:spPr>
          <a:xfrm>
            <a:off x="11066983" y="2711196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066983" y="2711196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578608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مكوّنات الـ Logframe</a:t>
            </a:r>
          </a:p>
        </p:txBody>
      </p:sp>
      <p:sp>
        <p:nvSpPr>
          <p:cNvPr id="10" name="Oval 9"/>
          <p:cNvSpPr/>
          <p:nvPr/>
        </p:nvSpPr>
        <p:spPr>
          <a:xfrm>
            <a:off x="11066983" y="3689604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066983" y="3689604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557016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صياغة الأهداف العامة والخاصة</a:t>
            </a:r>
          </a:p>
        </p:txBody>
      </p:sp>
      <p:sp>
        <p:nvSpPr>
          <p:cNvPr id="13" name="Oval 12"/>
          <p:cNvSpPr/>
          <p:nvPr/>
        </p:nvSpPr>
        <p:spPr>
          <a:xfrm>
            <a:off x="11066983" y="4668012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066983" y="4668012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535424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تحديد النتائج والمخرجات</a:t>
            </a:r>
          </a:p>
        </p:txBody>
      </p:sp>
      <p:sp>
        <p:nvSpPr>
          <p:cNvPr id="16" name="Oval 15"/>
          <p:cNvSpPr/>
          <p:nvPr/>
        </p:nvSpPr>
        <p:spPr>
          <a:xfrm>
            <a:off x="11066983" y="5646420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066983" y="5646420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5513832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افتراضات ومخاطر التنفيذ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مفهوم الإطار المنطقي واستخداماته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أداة تخطيط تلخّص منطق المشروع في مصفوفة واحدة.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لغة مشتركة بينك وبين المانح.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تُستخدم في التصميم والتنفيذ والقياس والتقارير.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مكوّنات الـ Logframe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الأهداف (العام والخاص)، المخرجات، الأنشطة.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المؤشرات ومصادر التحقق.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الافتراضات والمخاطر.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صياغة الأهداف العامة والخاصة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الهدف العام: التغيير الأكبر الذي تُسهم فيه.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الهدف الخاص: التغيير المحدد الذي تلتزم بتحقيقه.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وضوح الأهداف يحدّد ما ستقيسه لاحقًا.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تحديد النتائج والمخرجات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المخرجات نواتج مباشرة تحت سيطرتك.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النتائج تغيّرات تنتج عن استخدام المخرجات.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التسلسل المنطقي يجب أن يكون واقعيًا لا متفائلًا.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افتراضات ومخاطر التنفيذ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الافتراضات شروط خارجية يعتمد عليها نجاحك.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تحديدها مبكرًا يحمي المشروع ويطمئن المانح.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لكل مخاطرة خطة استجابة.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التطبيق العملي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234440"/>
            <a:ext cx="1100297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5C6E70"/>
                </a:solidFill>
                <a:latin typeface="Arial"/>
              </a:rPr>
              <a:t>مخرَج تطبيقي تخرج به الجمعية من هذا المحور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2148840"/>
            <a:ext cx="11002975" cy="14173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722815" y="2404872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 rtl="1"/>
            <a:r>
              <a:rPr sz="1300" b="1">
                <a:solidFill>
                  <a:srgbClr val="0F2E33"/>
                </a:solidFill>
                <a:latin typeface="Arial"/>
              </a:rPr>
              <a:t>تمرين تطبيقي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926080"/>
            <a:ext cx="102714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100" b="1">
                <a:solidFill>
                  <a:srgbClr val="182A2D"/>
                </a:solidFill>
                <a:latin typeface="Arial"/>
              </a:rPr>
              <a:t>بناء إطار منطقي متكامل لأحد برامج جمعيتك الفعلية.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4864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D9A441"/>
                </a:solidFill>
                <a:latin typeface="Arial"/>
              </a:rPr>
              <a:t>خلاصة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140135" y="1851660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40135" y="185166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91640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الإطار المنطقي يلخّص منطق مشروعك في صفحة واحدة.</a:t>
            </a:r>
          </a:p>
        </p:txBody>
      </p:sp>
      <p:sp>
        <p:nvSpPr>
          <p:cNvPr id="7" name="Oval 6"/>
          <p:cNvSpPr/>
          <p:nvPr/>
        </p:nvSpPr>
        <p:spPr>
          <a:xfrm>
            <a:off x="11140135" y="2830068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40135" y="2830068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670048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كل عنصر فيه يربط بما ستقيسه وتقدّمه للمانح.</a:t>
            </a:r>
          </a:p>
        </p:txBody>
      </p:sp>
      <p:sp>
        <p:nvSpPr>
          <p:cNvPr id="10" name="Oval 9"/>
          <p:cNvSpPr/>
          <p:nvPr/>
        </p:nvSpPr>
        <p:spPr>
          <a:xfrm>
            <a:off x="11140135" y="3808476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140135" y="3808476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648456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الافتراضات والمخاطر جزء من المصداقية لا ضعف فيها.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4855464"/>
            <a:ext cx="11002975" cy="1499615"/>
          </a:xfrm>
          <a:prstGeom prst="roundRect">
            <a:avLst>
              <a:gd name="adj" fmla="val 8000"/>
            </a:avLst>
          </a:prstGeom>
          <a:solidFill>
            <a:srgbClr val="13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5084064"/>
            <a:ext cx="101800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D9A441"/>
                </a:solidFill>
                <a:latin typeface="Arial"/>
              </a:rPr>
              <a:t>سؤال للنقاش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5513832"/>
            <a:ext cx="10180015" cy="6309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هل يمكنك تلخيص منطق أحد برامجك في إطار منطقي واحد اليوم؟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